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292" r:id="rId2"/>
    <p:sldId id="291" r:id="rId3"/>
    <p:sldId id="293" r:id="rId4"/>
    <p:sldId id="294" r:id="rId5"/>
    <p:sldId id="284" r:id="rId6"/>
    <p:sldId id="285" r:id="rId7"/>
    <p:sldId id="261" r:id="rId8"/>
    <p:sldId id="286" r:id="rId9"/>
    <p:sldId id="288" r:id="rId10"/>
    <p:sldId id="263" r:id="rId11"/>
    <p:sldId id="329" r:id="rId12"/>
    <p:sldId id="266" r:id="rId13"/>
    <p:sldId id="267" r:id="rId14"/>
    <p:sldId id="268" r:id="rId15"/>
    <p:sldId id="269" r:id="rId16"/>
    <p:sldId id="270" r:id="rId17"/>
    <p:sldId id="328" r:id="rId18"/>
    <p:sldId id="317" r:id="rId19"/>
    <p:sldId id="330" r:id="rId20"/>
    <p:sldId id="318" r:id="rId21"/>
    <p:sldId id="321" r:id="rId22"/>
    <p:sldId id="273" r:id="rId23"/>
    <p:sldId id="297" r:id="rId24"/>
    <p:sldId id="275" r:id="rId25"/>
    <p:sldId id="296" r:id="rId26"/>
    <p:sldId id="290" r:id="rId27"/>
    <p:sldId id="312" r:id="rId28"/>
    <p:sldId id="298" r:id="rId29"/>
    <p:sldId id="295" r:id="rId30"/>
    <p:sldId id="300" r:id="rId31"/>
    <p:sldId id="299" r:id="rId32"/>
    <p:sldId id="301" r:id="rId33"/>
    <p:sldId id="307" r:id="rId34"/>
    <p:sldId id="322" r:id="rId35"/>
    <p:sldId id="323" r:id="rId36"/>
    <p:sldId id="305" r:id="rId37"/>
    <p:sldId id="324" r:id="rId38"/>
    <p:sldId id="326" r:id="rId39"/>
    <p:sldId id="327" r:id="rId40"/>
    <p:sldId id="311" r:id="rId41"/>
    <p:sldId id="313" r:id="rId4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4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howGuides="1">
      <p:cViewPr varScale="1">
        <p:scale>
          <a:sx n="88" d="100"/>
          <a:sy n="88" d="100"/>
        </p:scale>
        <p:origin x="1416" y="96"/>
      </p:cViewPr>
      <p:guideLst>
        <p:guide orient="horz" pos="2160"/>
        <p:guide pos="247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7" d="100"/>
          <a:sy n="67" d="100"/>
        </p:scale>
        <p:origin x="3228" y="84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1FB70B-E231-46BE-81CA-970992D27B2D}" type="datetimeFigureOut">
              <a:rPr lang="nl-NL" smtClean="0"/>
              <a:t>14-9-2019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8ABB5A-9E8A-47CD-8141-A99AF36ABA0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5475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ABB5A-9E8A-47CD-8141-A99AF36ABA06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9552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FAC3-43EF-48C1-B3F5-77D0EF3CB859}" type="datetimeFigureOut">
              <a:rPr lang="nl-NL" smtClean="0"/>
              <a:t>14-9-2019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D84E1-3EAA-43D2-BA36-C7A80B5B2D5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695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FAC3-43EF-48C1-B3F5-77D0EF3CB859}" type="datetimeFigureOut">
              <a:rPr lang="nl-NL" smtClean="0"/>
              <a:t>14-9-2019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D84E1-3EAA-43D2-BA36-C7A80B5B2D5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77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FAC3-43EF-48C1-B3F5-77D0EF3CB859}" type="datetimeFigureOut">
              <a:rPr lang="nl-NL" smtClean="0"/>
              <a:t>14-9-2019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D84E1-3EAA-43D2-BA36-C7A80B5B2D5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350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FAC3-43EF-48C1-B3F5-77D0EF3CB859}" type="datetimeFigureOut">
              <a:rPr lang="nl-NL" smtClean="0"/>
              <a:t>14-9-2019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D84E1-3EAA-43D2-BA36-C7A80B5B2D5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152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FAC3-43EF-48C1-B3F5-77D0EF3CB859}" type="datetimeFigureOut">
              <a:rPr lang="nl-NL" smtClean="0"/>
              <a:t>14-9-2019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D84E1-3EAA-43D2-BA36-C7A80B5B2D5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042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FAC3-43EF-48C1-B3F5-77D0EF3CB859}" type="datetimeFigureOut">
              <a:rPr lang="nl-NL" smtClean="0"/>
              <a:t>14-9-2019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D84E1-3EAA-43D2-BA36-C7A80B5B2D5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632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FAC3-43EF-48C1-B3F5-77D0EF3CB859}" type="datetimeFigureOut">
              <a:rPr lang="nl-NL" smtClean="0"/>
              <a:t>14-9-2019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D84E1-3EAA-43D2-BA36-C7A80B5B2D5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5480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FAC3-43EF-48C1-B3F5-77D0EF3CB859}" type="datetimeFigureOut">
              <a:rPr lang="nl-NL" smtClean="0"/>
              <a:t>14-9-2019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D84E1-3EAA-43D2-BA36-C7A80B5B2D5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203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FAC3-43EF-48C1-B3F5-77D0EF3CB859}" type="datetimeFigureOut">
              <a:rPr lang="nl-NL" smtClean="0"/>
              <a:t>14-9-2019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D84E1-3EAA-43D2-BA36-C7A80B5B2D5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583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FAC3-43EF-48C1-B3F5-77D0EF3CB859}" type="datetimeFigureOut">
              <a:rPr lang="nl-NL" smtClean="0"/>
              <a:t>14-9-2019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D84E1-3EAA-43D2-BA36-C7A80B5B2D5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719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FAC3-43EF-48C1-B3F5-77D0EF3CB859}" type="datetimeFigureOut">
              <a:rPr lang="nl-NL" smtClean="0"/>
              <a:t>14-9-2019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D84E1-3EAA-43D2-BA36-C7A80B5B2D5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636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4FAC3-43EF-48C1-B3F5-77D0EF3CB859}" type="datetimeFigureOut">
              <a:rPr lang="nl-NL" smtClean="0"/>
              <a:t>14-9-2019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D84E1-3EAA-43D2-BA36-C7A80B5B2D5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2719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jvoet.org/content/index.php/2018/583-ongehuwde-moeder-is-terecht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milytreedna.com/groups/bijvoet-byvoet/about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755576" y="296652"/>
            <a:ext cx="7601696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88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Genealogisch</a:t>
            </a:r>
            <a:endParaRPr lang="nl-NL" sz="5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ctr"/>
            <a:r>
              <a:rPr lang="nl-NL" sz="88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DNA-onderzoek</a:t>
            </a:r>
            <a:endParaRPr lang="nl-NL" sz="88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3" name="Picture 4" descr="ADN animation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419297" y="2529475"/>
            <a:ext cx="2269401" cy="3924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3203848" y="620130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 smtClean="0"/>
              <a:t>Bijvoet &amp; </a:t>
            </a:r>
            <a:r>
              <a:rPr lang="nl-NL" b="1" dirty="0" err="1" smtClean="0"/>
              <a:t>Byvoet</a:t>
            </a:r>
            <a:r>
              <a:rPr lang="nl-NL" b="1" dirty="0" smtClean="0"/>
              <a:t> Familie</a:t>
            </a:r>
            <a:endParaRPr lang="nl-NL" b="1" dirty="0"/>
          </a:p>
        </p:txBody>
      </p:sp>
    </p:spTree>
    <p:extLst>
      <p:ext uri="{BB962C8B-B14F-4D97-AF65-F5344CB8AC3E}">
        <p14:creationId xmlns:p14="http://schemas.microsoft.com/office/powerpoint/2010/main" val="234381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2449">
            <a:off x="181693" y="613964"/>
            <a:ext cx="4187638" cy="78751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6336">
            <a:off x="5013137" y="694376"/>
            <a:ext cx="3916681" cy="137488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3595">
            <a:off x="3149409" y="2244598"/>
            <a:ext cx="5601432" cy="84609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3775">
            <a:off x="268464" y="2825223"/>
            <a:ext cx="4059191" cy="117688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5191">
            <a:off x="5479887" y="4173834"/>
            <a:ext cx="3352724" cy="91686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5733256"/>
            <a:ext cx="5292588" cy="96641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6225">
            <a:off x="593010" y="4732619"/>
            <a:ext cx="4094693" cy="71646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5234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701696"/>
            <a:ext cx="7272809" cy="545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91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ep 1"/>
          <p:cNvGrpSpPr/>
          <p:nvPr/>
        </p:nvGrpSpPr>
        <p:grpSpPr>
          <a:xfrm>
            <a:off x="4752020" y="800708"/>
            <a:ext cx="3400772" cy="2817561"/>
            <a:chOff x="4752020" y="3815795"/>
            <a:chExt cx="3400772" cy="2817561"/>
          </a:xfrm>
        </p:grpSpPr>
        <p:pic>
          <p:nvPicPr>
            <p:cNvPr id="5" name="Picture 2" descr="logoCB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2020" y="3815795"/>
              <a:ext cx="2981325" cy="8382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Logo FTDN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7792" y="5728480"/>
              <a:ext cx="1905000" cy="9048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PIJL-OMLAAG 6"/>
            <p:cNvSpPr/>
            <p:nvPr/>
          </p:nvSpPr>
          <p:spPr>
            <a:xfrm>
              <a:off x="6480212" y="4653996"/>
              <a:ext cx="720080" cy="100742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2" name="Groep 11"/>
          <p:cNvGrpSpPr/>
          <p:nvPr/>
        </p:nvGrpSpPr>
        <p:grpSpPr>
          <a:xfrm>
            <a:off x="708430" y="1782713"/>
            <a:ext cx="2783450" cy="4202571"/>
            <a:chOff x="304874" y="1556792"/>
            <a:chExt cx="2783450" cy="4202571"/>
          </a:xfrm>
        </p:grpSpPr>
        <p:grpSp>
          <p:nvGrpSpPr>
            <p:cNvPr id="11" name="Groep 10"/>
            <p:cNvGrpSpPr/>
            <p:nvPr/>
          </p:nvGrpSpPr>
          <p:grpSpPr>
            <a:xfrm>
              <a:off x="323527" y="2348880"/>
              <a:ext cx="2764797" cy="3410483"/>
              <a:chOff x="323527" y="2348880"/>
              <a:chExt cx="2764797" cy="3410483"/>
            </a:xfrm>
          </p:grpSpPr>
          <p:pic>
            <p:nvPicPr>
              <p:cNvPr id="4" name="Picture 4" descr="Logo KU Leuven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3527" y="4833156"/>
                <a:ext cx="2764797" cy="9262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" name="Afbeelding 7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3527" y="2348880"/>
                <a:ext cx="2266950" cy="1419225"/>
              </a:xfrm>
              <a:prstGeom prst="rect">
                <a:avLst/>
              </a:prstGeom>
            </p:spPr>
          </p:pic>
          <p:sp>
            <p:nvSpPr>
              <p:cNvPr id="9" name="PIJL-OMLAAG 8"/>
              <p:cNvSpPr/>
              <p:nvPr/>
            </p:nvSpPr>
            <p:spPr>
              <a:xfrm>
                <a:off x="575556" y="3768105"/>
                <a:ext cx="720080" cy="1007425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10" name="Tekstvak 9"/>
            <p:cNvSpPr txBox="1"/>
            <p:nvPr/>
          </p:nvSpPr>
          <p:spPr>
            <a:xfrm>
              <a:off x="304874" y="1556792"/>
              <a:ext cx="2286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b="1" dirty="0" smtClean="0"/>
                <a:t>Benelux project</a:t>
              </a:r>
              <a:endParaRPr lang="nl-NL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03146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124744"/>
            <a:ext cx="4874751" cy="54005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kstvak 2"/>
          <p:cNvSpPr txBox="1"/>
          <p:nvPr/>
        </p:nvSpPr>
        <p:spPr>
          <a:xfrm>
            <a:off x="287524" y="5663569"/>
            <a:ext cx="43204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smtClean="0"/>
              <a:t>Het grootmolecuul DNA </a:t>
            </a:r>
            <a:br>
              <a:rPr lang="nl-NL" sz="3200" dirty="0" smtClean="0"/>
            </a:br>
            <a:r>
              <a:rPr lang="nl-NL" dirty="0" smtClean="0"/>
              <a:t>Bron: Radboud universiteit Nijmegen</a:t>
            </a: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179512" y="116632"/>
            <a:ext cx="6228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 smtClean="0"/>
              <a:t>Maar wat is nu eigenlijk DNA</a:t>
            </a:r>
            <a:endParaRPr lang="nl-NL" sz="3600" dirty="0"/>
          </a:p>
        </p:txBody>
      </p:sp>
    </p:spTree>
    <p:extLst>
      <p:ext uri="{BB962C8B-B14F-4D97-AF65-F5344CB8AC3E}">
        <p14:creationId xmlns:p14="http://schemas.microsoft.com/office/powerpoint/2010/main" val="72387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895366" y="680206"/>
            <a:ext cx="820891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 smtClean="0"/>
              <a:t>De menselijke cel</a:t>
            </a:r>
          </a:p>
          <a:p>
            <a:r>
              <a:rPr lang="nl-NL" sz="2400" dirty="0" smtClean="0"/>
              <a:t>is de kleinste eenheid die zelfstandig kan leven</a:t>
            </a:r>
          </a:p>
          <a:p>
            <a:r>
              <a:rPr lang="nl-NL" sz="2400" dirty="0" smtClean="0"/>
              <a:t>en iedere cel heeft een eigen levenscyclus</a:t>
            </a:r>
          </a:p>
          <a:p>
            <a:pPr marL="457200" indent="-457200">
              <a:buFontTx/>
              <a:buChar char="-"/>
            </a:pPr>
            <a:endParaRPr lang="nl-NL" sz="2800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2996952"/>
            <a:ext cx="5328898" cy="36724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kstvak 3"/>
          <p:cNvSpPr txBox="1"/>
          <p:nvPr/>
        </p:nvSpPr>
        <p:spPr>
          <a:xfrm>
            <a:off x="899592" y="4293096"/>
            <a:ext cx="187220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b="1" dirty="0" smtClean="0"/>
              <a:t>Celkern met o.a.</a:t>
            </a:r>
            <a:br>
              <a:rPr lang="nl-NL" b="1" dirty="0" smtClean="0"/>
            </a:br>
            <a:r>
              <a:rPr lang="nl-NL" b="1" dirty="0" smtClean="0"/>
              <a:t>DNA-molecuul</a:t>
            </a:r>
            <a:endParaRPr lang="nl-NL" b="1" dirty="0"/>
          </a:p>
        </p:txBody>
      </p:sp>
      <p:sp>
        <p:nvSpPr>
          <p:cNvPr id="7" name="PIJL-RECHTS 6"/>
          <p:cNvSpPr/>
          <p:nvPr/>
        </p:nvSpPr>
        <p:spPr>
          <a:xfrm>
            <a:off x="2771800" y="4365104"/>
            <a:ext cx="2952328" cy="432048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6618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hromosoom Dutch tex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13530"/>
            <a:ext cx="5163016" cy="57137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DN animation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16732"/>
            <a:ext cx="2592288" cy="448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251520" y="213530"/>
            <a:ext cx="2592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 smtClean="0"/>
              <a:t>DNA streng</a:t>
            </a:r>
            <a:endParaRPr lang="nl-NL" sz="4000" dirty="0"/>
          </a:p>
        </p:txBody>
      </p:sp>
      <p:sp>
        <p:nvSpPr>
          <p:cNvPr id="3" name="Tekstvak 2"/>
          <p:cNvSpPr txBox="1"/>
          <p:nvPr/>
        </p:nvSpPr>
        <p:spPr>
          <a:xfrm>
            <a:off x="935596" y="6237312"/>
            <a:ext cx="7308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/>
              <a:t>Een DNA molecuul is ineengewonden en opgerold om eiwitmoleculen   </a:t>
            </a:r>
            <a:endParaRPr lang="nl-NL" b="1" dirty="0"/>
          </a:p>
        </p:txBody>
      </p:sp>
    </p:spTree>
    <p:extLst>
      <p:ext uri="{BB962C8B-B14F-4D97-AF65-F5344CB8AC3E}">
        <p14:creationId xmlns:p14="http://schemas.microsoft.com/office/powerpoint/2010/main" val="288282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395536" y="368660"/>
            <a:ext cx="8424936" cy="8586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l-NL" sz="3600" dirty="0" smtClean="0">
                <a:solidFill>
                  <a:srgbClr val="211803"/>
                </a:solidFill>
                <a:latin typeface="Verdana" panose="020B0604030504040204" pitchFamily="34" charset="0"/>
              </a:rPr>
              <a:t>Weetjes</a:t>
            </a:r>
          </a:p>
          <a:p>
            <a:pPr lvl="0"/>
            <a:endParaRPr lang="nl-NL" sz="2400" dirty="0">
              <a:solidFill>
                <a:srgbClr val="211803"/>
              </a:solidFill>
              <a:latin typeface="Verdana" panose="020B0604030504040204" pitchFamily="34" charset="0"/>
            </a:endParaRPr>
          </a:p>
          <a:p>
            <a:pPr marL="342900" lvl="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rgbClr val="211803"/>
                </a:solidFill>
                <a:latin typeface="Verdana" panose="020B0604030504040204" pitchFamily="34" charset="0"/>
              </a:rPr>
              <a:t>De </a:t>
            </a:r>
            <a:r>
              <a:rPr lang="nl-NL" sz="2400" dirty="0">
                <a:solidFill>
                  <a:srgbClr val="211803"/>
                </a:solidFill>
                <a:latin typeface="Verdana" panose="020B0604030504040204" pitchFamily="34" charset="0"/>
              </a:rPr>
              <a:t>celkern bestuurt </a:t>
            </a:r>
            <a:r>
              <a:rPr lang="nl-NL" sz="2400" dirty="0" smtClean="0">
                <a:solidFill>
                  <a:srgbClr val="211803"/>
                </a:solidFill>
                <a:latin typeface="Verdana" panose="020B0604030504040204" pitchFamily="34" charset="0"/>
              </a:rPr>
              <a:t>alle processen </a:t>
            </a:r>
            <a:r>
              <a:rPr lang="nl-NL" sz="2400" dirty="0">
                <a:solidFill>
                  <a:srgbClr val="211803"/>
                </a:solidFill>
                <a:latin typeface="Verdana" panose="020B0604030504040204" pitchFamily="34" charset="0"/>
              </a:rPr>
              <a:t>in de </a:t>
            </a:r>
            <a:r>
              <a:rPr lang="nl-NL" sz="2400" dirty="0" smtClean="0">
                <a:solidFill>
                  <a:srgbClr val="211803"/>
                </a:solidFill>
                <a:latin typeface="Verdana" panose="020B0604030504040204" pitchFamily="34" charset="0"/>
              </a:rPr>
              <a:t>cel.</a:t>
            </a:r>
          </a:p>
          <a:p>
            <a:pPr marL="342900" lvl="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rgbClr val="211803"/>
                </a:solidFill>
                <a:latin typeface="Verdana" panose="020B0604030504040204" pitchFamily="34" charset="0"/>
              </a:rPr>
              <a:t>De </a:t>
            </a:r>
            <a:r>
              <a:rPr lang="nl-NL" sz="2400" dirty="0">
                <a:solidFill>
                  <a:srgbClr val="211803"/>
                </a:solidFill>
                <a:latin typeface="Verdana" panose="020B0604030504040204" pitchFamily="34" charset="0"/>
              </a:rPr>
              <a:t>celkern bevat 23 paar (dus 46) </a:t>
            </a:r>
            <a:r>
              <a:rPr lang="nl-NL" sz="2400" dirty="0" smtClean="0">
                <a:solidFill>
                  <a:srgbClr val="211803"/>
                </a:solidFill>
                <a:latin typeface="Verdana" panose="020B0604030504040204" pitchFamily="34" charset="0"/>
              </a:rPr>
              <a:t>chromosomen.</a:t>
            </a:r>
          </a:p>
          <a:p>
            <a:pPr marL="342900" lvl="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rgbClr val="211803"/>
                </a:solidFill>
                <a:latin typeface="Verdana" panose="020B0604030504040204" pitchFamily="34" charset="0"/>
              </a:rPr>
              <a:t>Elk </a:t>
            </a:r>
            <a:r>
              <a:rPr lang="nl-NL" sz="2400" dirty="0">
                <a:solidFill>
                  <a:srgbClr val="211803"/>
                </a:solidFill>
                <a:latin typeface="Verdana" panose="020B0604030504040204" pitchFamily="34" charset="0"/>
              </a:rPr>
              <a:t>chromosoom bevat een </a:t>
            </a:r>
            <a:r>
              <a:rPr lang="nl-NL" sz="2400" b="1" dirty="0">
                <a:solidFill>
                  <a:srgbClr val="211803"/>
                </a:solidFill>
                <a:latin typeface="Verdana" panose="020B0604030504040204" pitchFamily="34" charset="0"/>
              </a:rPr>
              <a:t>DNA </a:t>
            </a:r>
            <a:r>
              <a:rPr lang="nl-NL" sz="2400" b="1" dirty="0" smtClean="0">
                <a:solidFill>
                  <a:srgbClr val="211803"/>
                </a:solidFill>
                <a:latin typeface="Verdana" panose="020B0604030504040204" pitchFamily="34" charset="0"/>
              </a:rPr>
              <a:t>molecuul.</a:t>
            </a:r>
            <a:endParaRPr lang="nl-NL" sz="2400" dirty="0" smtClean="0">
              <a:solidFill>
                <a:srgbClr val="211803"/>
              </a:solidFill>
              <a:latin typeface="Verdana" panose="020B0604030504040204" pitchFamily="34" charset="0"/>
            </a:endParaRPr>
          </a:p>
          <a:p>
            <a:pPr marL="342900" lvl="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rgbClr val="211803"/>
                </a:solidFill>
                <a:latin typeface="Verdana" panose="020B0604030504040204" pitchFamily="34" charset="0"/>
              </a:rPr>
              <a:t>Elk niet opgerold DNA molecuul is 2 meter lang.</a:t>
            </a:r>
          </a:p>
          <a:p>
            <a:pPr>
              <a:lnSpc>
                <a:spcPct val="150000"/>
              </a:lnSpc>
            </a:pPr>
            <a:endParaRPr lang="nl-NL" sz="2400" i="1" dirty="0" smtClean="0">
              <a:solidFill>
                <a:srgbClr val="211803"/>
              </a:solidFill>
              <a:latin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nl-NL" sz="2400" i="1" dirty="0" smtClean="0">
                <a:solidFill>
                  <a:srgbClr val="211803"/>
                </a:solidFill>
                <a:latin typeface="Verdana" panose="020B0604030504040204" pitchFamily="34" charset="0"/>
              </a:rPr>
              <a:t>De </a:t>
            </a:r>
            <a:r>
              <a:rPr lang="nl-NL" sz="2400" i="1" dirty="0">
                <a:solidFill>
                  <a:srgbClr val="211803"/>
                </a:solidFill>
                <a:latin typeface="Verdana" panose="020B0604030504040204" pitchFamily="34" charset="0"/>
              </a:rPr>
              <a:t>totale lengte DNA in een </a:t>
            </a:r>
            <a:r>
              <a:rPr lang="nl-NL" sz="2400" i="1" dirty="0" smtClean="0">
                <a:solidFill>
                  <a:srgbClr val="211803"/>
                </a:solidFill>
                <a:latin typeface="Verdana" panose="020B0604030504040204" pitchFamily="34" charset="0"/>
              </a:rPr>
              <a:t>mens is </a:t>
            </a:r>
          </a:p>
          <a:p>
            <a:pPr>
              <a:lnSpc>
                <a:spcPct val="150000"/>
              </a:lnSpc>
            </a:pPr>
            <a:r>
              <a:rPr lang="nl-NL" sz="2400" i="1" dirty="0" smtClean="0">
                <a:solidFill>
                  <a:srgbClr val="211803"/>
                </a:solidFill>
                <a:latin typeface="Verdana" panose="020B0604030504040204" pitchFamily="34" charset="0"/>
              </a:rPr>
              <a:t>vijf </a:t>
            </a:r>
            <a:r>
              <a:rPr lang="nl-NL" sz="2400" i="1" dirty="0">
                <a:solidFill>
                  <a:srgbClr val="211803"/>
                </a:solidFill>
                <a:latin typeface="Verdana" panose="020B0604030504040204" pitchFamily="34" charset="0"/>
              </a:rPr>
              <a:t>miljoen keer de omtrek van de aarde.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NL" sz="2400" dirty="0" smtClean="0">
              <a:solidFill>
                <a:srgbClr val="211803"/>
              </a:solidFill>
              <a:latin typeface="Verdana" panose="020B0604030504040204" pitchFamily="34" charset="0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NL" sz="2400" dirty="0" smtClean="0">
              <a:solidFill>
                <a:srgbClr val="211803"/>
              </a:solidFill>
              <a:latin typeface="Verdana" panose="020B0604030504040204" pitchFamily="34" charset="0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NL" sz="2400" dirty="0" smtClean="0">
              <a:solidFill>
                <a:srgbClr val="211803"/>
              </a:solidFill>
              <a:latin typeface="Verdana" panose="020B0604030504040204" pitchFamily="34" charset="0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NL" sz="2400" dirty="0">
              <a:solidFill>
                <a:srgbClr val="211803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36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772816"/>
            <a:ext cx="8533805" cy="47949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kstvak 2"/>
          <p:cNvSpPr txBox="1"/>
          <p:nvPr/>
        </p:nvSpPr>
        <p:spPr>
          <a:xfrm>
            <a:off x="467544" y="202575"/>
            <a:ext cx="835292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 smtClean="0"/>
              <a:t>Kind krijgt het DNA van zijn ouders;</a:t>
            </a:r>
          </a:p>
          <a:p>
            <a:pPr>
              <a:lnSpc>
                <a:spcPct val="150000"/>
              </a:lnSpc>
            </a:pPr>
            <a:r>
              <a:rPr lang="nl-NL" sz="2800" dirty="0"/>
              <a:t>d</a:t>
            </a:r>
            <a:r>
              <a:rPr lang="nl-NL" sz="2800" dirty="0" smtClean="0"/>
              <a:t>e helft van Pa en de helft van Ma.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388798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rincipeschemaVoortplan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16" y="260648"/>
            <a:ext cx="8640960" cy="644471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72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5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annelijke lijn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4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539552" y="5805264"/>
            <a:ext cx="2304256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3600" b="1" dirty="0" smtClean="0"/>
              <a:t>Y-DNA test</a:t>
            </a:r>
            <a:endParaRPr lang="nl-NL" sz="3600" b="1" dirty="0"/>
          </a:p>
        </p:txBody>
      </p:sp>
    </p:spTree>
    <p:extLst>
      <p:ext uri="{BB962C8B-B14F-4D97-AF65-F5344CB8AC3E}">
        <p14:creationId xmlns:p14="http://schemas.microsoft.com/office/powerpoint/2010/main" val="3201066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179512" y="350361"/>
            <a:ext cx="8964488" cy="572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dirty="0">
                <a:solidFill>
                  <a:srgbClr val="444431"/>
                </a:solidFill>
                <a:latin typeface="Verdana" panose="020B0604030504040204" pitchFamily="34" charset="0"/>
              </a:rPr>
              <a:t>E</a:t>
            </a:r>
            <a:r>
              <a:rPr lang="nl-NL" sz="2400" dirty="0" smtClean="0">
                <a:solidFill>
                  <a:srgbClr val="444431"/>
                </a:solidFill>
                <a:latin typeface="Verdana" panose="020B0604030504040204" pitchFamily="34" charset="0"/>
              </a:rPr>
              <a:t>en </a:t>
            </a:r>
            <a:r>
              <a:rPr lang="nl-NL" sz="2400" dirty="0">
                <a:solidFill>
                  <a:srgbClr val="444431"/>
                </a:solidFill>
                <a:latin typeface="Verdana" panose="020B0604030504040204" pitchFamily="34" charset="0"/>
              </a:rPr>
              <a:t>zoon </a:t>
            </a:r>
            <a:r>
              <a:rPr lang="nl-NL" sz="2400" dirty="0" smtClean="0">
                <a:solidFill>
                  <a:srgbClr val="444431"/>
                </a:solidFill>
                <a:latin typeface="Verdana" panose="020B0604030504040204" pitchFamily="34" charset="0"/>
              </a:rPr>
              <a:t>heeft hetzelfde </a:t>
            </a:r>
            <a:r>
              <a:rPr lang="nl-NL" sz="2400" dirty="0">
                <a:solidFill>
                  <a:srgbClr val="444431"/>
                </a:solidFill>
                <a:latin typeface="Verdana" panose="020B0604030504040204" pitchFamily="34" charset="0"/>
              </a:rPr>
              <a:t>Y-DNA heeft als zijn </a:t>
            </a:r>
            <a:r>
              <a:rPr lang="nl-NL" sz="2400" dirty="0" smtClean="0">
                <a:solidFill>
                  <a:srgbClr val="444431"/>
                </a:solidFill>
                <a:latin typeface="Verdana" panose="020B0604030504040204" pitchFamily="34" charset="0"/>
              </a:rPr>
              <a:t>vader.</a:t>
            </a:r>
            <a:br>
              <a:rPr lang="nl-NL" sz="2400" dirty="0" smtClean="0">
                <a:solidFill>
                  <a:srgbClr val="444431"/>
                </a:solidFill>
                <a:latin typeface="Verdana" panose="020B0604030504040204" pitchFamily="34" charset="0"/>
              </a:rPr>
            </a:br>
            <a:r>
              <a:rPr lang="nl-NL" sz="2400" dirty="0" smtClean="0">
                <a:solidFill>
                  <a:srgbClr val="444431"/>
                </a:solidFill>
                <a:latin typeface="Verdana" panose="020B0604030504040204" pitchFamily="34" charset="0"/>
              </a:rPr>
              <a:t>De </a:t>
            </a:r>
            <a:r>
              <a:rPr lang="nl-NL" sz="2400" dirty="0">
                <a:solidFill>
                  <a:srgbClr val="444431"/>
                </a:solidFill>
                <a:latin typeface="Verdana" panose="020B0604030504040204" pitchFamily="34" charset="0"/>
              </a:rPr>
              <a:t>vader weer hetzelfde </a:t>
            </a:r>
            <a:r>
              <a:rPr lang="nl-NL" sz="2400" dirty="0" smtClean="0">
                <a:solidFill>
                  <a:srgbClr val="444431"/>
                </a:solidFill>
                <a:latin typeface="Verdana" panose="020B0604030504040204" pitchFamily="34" charset="0"/>
              </a:rPr>
              <a:t>DNA als </a:t>
            </a:r>
            <a:r>
              <a:rPr lang="nl-NL" sz="2400" dirty="0">
                <a:solidFill>
                  <a:srgbClr val="444431"/>
                </a:solidFill>
                <a:latin typeface="Verdana" panose="020B0604030504040204" pitchFamily="34" charset="0"/>
              </a:rPr>
              <a:t>de </a:t>
            </a:r>
            <a:r>
              <a:rPr lang="nl-NL" sz="2400" dirty="0" smtClean="0">
                <a:solidFill>
                  <a:srgbClr val="444431"/>
                </a:solidFill>
                <a:latin typeface="Verdana" panose="020B0604030504040204" pitchFamily="34" charset="0"/>
              </a:rPr>
              <a:t>grootvader,</a:t>
            </a:r>
            <a:br>
              <a:rPr lang="nl-NL" sz="2400" dirty="0" smtClean="0">
                <a:solidFill>
                  <a:srgbClr val="444431"/>
                </a:solidFill>
                <a:latin typeface="Verdana" panose="020B0604030504040204" pitchFamily="34" charset="0"/>
              </a:rPr>
            </a:br>
            <a:r>
              <a:rPr lang="nl-NL" sz="2400" dirty="0" smtClean="0">
                <a:solidFill>
                  <a:srgbClr val="444431"/>
                </a:solidFill>
                <a:latin typeface="Verdana" panose="020B0604030504040204" pitchFamily="34" charset="0"/>
              </a:rPr>
              <a:t>en die weer hetzelfde DNA als de overgrootvader, enzovoorts</a:t>
            </a:r>
          </a:p>
          <a:p>
            <a:pPr>
              <a:lnSpc>
                <a:spcPct val="150000"/>
              </a:lnSpc>
            </a:pPr>
            <a:endParaRPr lang="nl-NL" sz="2400" dirty="0" smtClean="0">
              <a:solidFill>
                <a:srgbClr val="444431"/>
              </a:solidFill>
              <a:latin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nl-NL" sz="2400" dirty="0" smtClean="0">
                <a:solidFill>
                  <a:srgbClr val="444431"/>
                </a:solidFill>
                <a:latin typeface="Verdana" panose="020B0604030504040204" pitchFamily="34" charset="0"/>
              </a:rPr>
              <a:t>Dus is de</a:t>
            </a:r>
            <a:r>
              <a:rPr lang="nl-NL" sz="2400" dirty="0">
                <a:solidFill>
                  <a:srgbClr val="444431"/>
                </a:solidFill>
                <a:latin typeface="Verdana" panose="020B0604030504040204" pitchFamily="34" charset="0"/>
              </a:rPr>
              <a:t> stamvader </a:t>
            </a:r>
            <a:r>
              <a:rPr lang="nl-NL" sz="2400" dirty="0" smtClean="0">
                <a:solidFill>
                  <a:srgbClr val="444431"/>
                </a:solidFill>
                <a:latin typeface="Verdana" panose="020B0604030504040204" pitchFamily="34" charset="0"/>
              </a:rPr>
              <a:t>de Adam, getrouwd met Eva.</a:t>
            </a:r>
          </a:p>
          <a:p>
            <a:pPr>
              <a:lnSpc>
                <a:spcPct val="150000"/>
              </a:lnSpc>
            </a:pPr>
            <a:r>
              <a:rPr lang="nl-NL" sz="2400" dirty="0" smtClean="0">
                <a:solidFill>
                  <a:srgbClr val="444431"/>
                </a:solidFill>
                <a:latin typeface="Verdana" panose="020B0604030504040204" pitchFamily="34" charset="0"/>
              </a:rPr>
              <a:t>Dus is iedereen op aarde aan elkaar verwant. </a:t>
            </a:r>
          </a:p>
          <a:p>
            <a:pPr>
              <a:lnSpc>
                <a:spcPct val="150000"/>
              </a:lnSpc>
            </a:pPr>
            <a:endParaRPr lang="nl-NL" sz="2400" dirty="0" smtClean="0">
              <a:solidFill>
                <a:srgbClr val="444431"/>
              </a:solidFill>
              <a:latin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nl-NL" dirty="0">
              <a:solidFill>
                <a:srgbClr val="444431"/>
              </a:solidFill>
              <a:latin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nl-NL" dirty="0" smtClean="0">
                <a:solidFill>
                  <a:srgbClr val="444431"/>
                </a:solidFill>
                <a:latin typeface="Verdana" panose="020B0604030504040204" pitchFamily="34" charset="0"/>
              </a:rPr>
              <a:t>Gelukkig </a:t>
            </a:r>
            <a:r>
              <a:rPr lang="nl-NL" dirty="0">
                <a:solidFill>
                  <a:srgbClr val="444431"/>
                </a:solidFill>
                <a:latin typeface="Verdana" panose="020B0604030504040204" pitchFamily="34" charset="0"/>
              </a:rPr>
              <a:t>treden er toch </a:t>
            </a:r>
            <a:r>
              <a:rPr lang="nl-NL" dirty="0" smtClean="0">
                <a:solidFill>
                  <a:srgbClr val="444431"/>
                </a:solidFill>
                <a:latin typeface="Verdana" panose="020B0604030504040204" pitchFamily="34" charset="0"/>
              </a:rPr>
              <a:t>meetbare </a:t>
            </a:r>
            <a:r>
              <a:rPr lang="nl-NL" dirty="0">
                <a:solidFill>
                  <a:srgbClr val="444431"/>
                </a:solidFill>
                <a:latin typeface="Verdana" panose="020B0604030504040204" pitchFamily="34" charset="0"/>
              </a:rPr>
              <a:t>verschillen op in het </a:t>
            </a:r>
            <a:r>
              <a:rPr lang="nl-NL" dirty="0" smtClean="0">
                <a:solidFill>
                  <a:srgbClr val="444431"/>
                </a:solidFill>
                <a:latin typeface="Verdana" panose="020B0604030504040204" pitchFamily="34" charset="0"/>
              </a:rPr>
              <a:t>DNA</a:t>
            </a:r>
            <a:br>
              <a:rPr lang="nl-NL" dirty="0" smtClean="0">
                <a:solidFill>
                  <a:srgbClr val="444431"/>
                </a:solidFill>
                <a:latin typeface="Verdana" panose="020B0604030504040204" pitchFamily="34" charset="0"/>
              </a:rPr>
            </a:br>
            <a:r>
              <a:rPr lang="nl-NL" dirty="0" smtClean="0">
                <a:solidFill>
                  <a:srgbClr val="444431"/>
                </a:solidFill>
                <a:latin typeface="Verdana" panose="020B0604030504040204" pitchFamily="34" charset="0"/>
              </a:rPr>
              <a:t>waardoor </a:t>
            </a:r>
            <a:r>
              <a:rPr lang="nl-NL" dirty="0">
                <a:solidFill>
                  <a:srgbClr val="444431"/>
                </a:solidFill>
                <a:latin typeface="Verdana" panose="020B0604030504040204" pitchFamily="34" charset="0"/>
              </a:rPr>
              <a:t>DNA-onderzoek in de genealogie mogelijk is.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0124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CT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73707"/>
            <a:ext cx="8892481" cy="302344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50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0" y="0"/>
            <a:ext cx="9144000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dirty="0" smtClean="0">
                <a:solidFill>
                  <a:srgbClr val="444431"/>
                </a:solidFill>
                <a:latin typeface="Verdana" panose="020B0604030504040204" pitchFamily="34" charset="0"/>
              </a:rPr>
              <a:t>Mutaties (foutjes) in het DNA die optreden bij de aanmaak van zaad- en eicellen zijn meetbaar. De meetwaarden worden gebruikt in het genealogisch DNA-onderzoek en worden </a:t>
            </a:r>
            <a:r>
              <a:rPr lang="nl-NL" sz="2000" b="1" dirty="0" smtClean="0">
                <a:solidFill>
                  <a:srgbClr val="444431"/>
                </a:solidFill>
                <a:latin typeface="Verdana" panose="020B0604030504040204" pitchFamily="34" charset="0"/>
              </a:rPr>
              <a:t>markers</a:t>
            </a:r>
            <a:r>
              <a:rPr lang="nl-NL" dirty="0" smtClean="0">
                <a:solidFill>
                  <a:srgbClr val="444431"/>
                </a:solidFill>
                <a:latin typeface="Verdana" panose="020B0604030504040204" pitchFamily="34" charset="0"/>
              </a:rPr>
              <a:t> genoemd.</a:t>
            </a:r>
          </a:p>
          <a:p>
            <a:pPr>
              <a:lnSpc>
                <a:spcPct val="150000"/>
              </a:lnSpc>
            </a:pPr>
            <a:endParaRPr lang="nl-NL" dirty="0">
              <a:solidFill>
                <a:srgbClr val="444431"/>
              </a:solidFill>
              <a:latin typeface="Verdana" panose="020B0604030504040204" pitchFamily="34" charset="0"/>
            </a:endParaRPr>
          </a:p>
        </p:txBody>
      </p:sp>
      <p:pic>
        <p:nvPicPr>
          <p:cNvPr id="6146" name="Picture 2" descr="SNP ST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820" y="1602723"/>
            <a:ext cx="7544360" cy="333209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143508" y="5337212"/>
            <a:ext cx="86049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DYS393 = 14 betekent dat het </a:t>
            </a:r>
            <a:r>
              <a:rPr lang="nl-NL" b="1" dirty="0" smtClean="0"/>
              <a:t>STR </a:t>
            </a:r>
            <a:r>
              <a:rPr lang="nl-NL" dirty="0" smtClean="0"/>
              <a:t>(</a:t>
            </a:r>
            <a:r>
              <a:rPr lang="nl-NL" b="1" dirty="0" err="1" smtClean="0"/>
              <a:t>S</a:t>
            </a:r>
            <a:r>
              <a:rPr lang="nl-NL" dirty="0" err="1" smtClean="0"/>
              <a:t>hort</a:t>
            </a:r>
            <a:r>
              <a:rPr lang="nl-NL" b="1" dirty="0" err="1" smtClean="0"/>
              <a:t>T</a:t>
            </a:r>
            <a:r>
              <a:rPr lang="nl-NL" dirty="0" err="1" smtClean="0"/>
              <a:t>andem</a:t>
            </a:r>
            <a:r>
              <a:rPr lang="nl-NL" b="1" dirty="0" err="1" smtClean="0"/>
              <a:t>R</a:t>
            </a:r>
            <a:r>
              <a:rPr lang="nl-NL" dirty="0" err="1" smtClean="0"/>
              <a:t>epeat</a:t>
            </a:r>
            <a:r>
              <a:rPr lang="nl-NL" dirty="0" smtClean="0"/>
              <a:t>) van het DNA-segment 393 van </a:t>
            </a:r>
            <a:r>
              <a:rPr lang="nl-NL" b="1" dirty="0" smtClean="0"/>
              <a:t>Jan</a:t>
            </a:r>
            <a:r>
              <a:rPr lang="nl-NL" dirty="0" smtClean="0"/>
              <a:t> 5x herhaald wordt en van </a:t>
            </a:r>
            <a:r>
              <a:rPr lang="nl-NL" b="1" dirty="0" smtClean="0"/>
              <a:t>Bob</a:t>
            </a:r>
            <a:r>
              <a:rPr lang="nl-NL" dirty="0" smtClean="0"/>
              <a:t> 4x.</a:t>
            </a:r>
          </a:p>
          <a:p>
            <a:endParaRPr lang="nl-NL" dirty="0"/>
          </a:p>
          <a:p>
            <a:r>
              <a:rPr lang="nl-NL" b="1" dirty="0" smtClean="0"/>
              <a:t>SNP </a:t>
            </a:r>
            <a:r>
              <a:rPr lang="nl-NL" dirty="0" smtClean="0"/>
              <a:t>(</a:t>
            </a:r>
            <a:r>
              <a:rPr lang="nl-NL" b="1" dirty="0"/>
              <a:t>S</a:t>
            </a:r>
            <a:r>
              <a:rPr lang="nl-NL" dirty="0" smtClean="0"/>
              <a:t>ingle </a:t>
            </a:r>
            <a:r>
              <a:rPr lang="nl-NL" b="1" dirty="0"/>
              <a:t>N</a:t>
            </a:r>
            <a:r>
              <a:rPr lang="nl-NL" dirty="0" smtClean="0"/>
              <a:t>ucleotide </a:t>
            </a:r>
            <a:r>
              <a:rPr lang="nl-NL" b="1" dirty="0" err="1" smtClean="0"/>
              <a:t>P</a:t>
            </a:r>
            <a:r>
              <a:rPr lang="nl-NL" dirty="0" err="1" smtClean="0"/>
              <a:t>olymorphism</a:t>
            </a:r>
            <a:r>
              <a:rPr lang="nl-NL" dirty="0" smtClean="0"/>
              <a:t> [SNIP]) is een foutje in het DNA dat vooral bij Familieleden op dezelfde plaats voorkomen.</a:t>
            </a:r>
            <a:endParaRPr lang="nl-NL" b="1" dirty="0" smtClean="0"/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735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annelijke lijn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922877"/>
            <a:ext cx="3888432" cy="286633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hoek 2"/>
          <p:cNvSpPr/>
          <p:nvPr/>
        </p:nvSpPr>
        <p:spPr>
          <a:xfrm>
            <a:off x="107504" y="4293096"/>
            <a:ext cx="8928992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b="1" dirty="0" smtClean="0">
                <a:solidFill>
                  <a:srgbClr val="444431"/>
                </a:solidFill>
                <a:latin typeface="Verdana" panose="020B0604030504040204" pitchFamily="34" charset="0"/>
              </a:rPr>
              <a:t>De </a:t>
            </a:r>
            <a:r>
              <a:rPr lang="nl-NL" b="1" dirty="0">
                <a:solidFill>
                  <a:srgbClr val="444431"/>
                </a:solidFill>
                <a:latin typeface="Verdana" panose="020B0604030504040204" pitchFamily="34" charset="0"/>
              </a:rPr>
              <a:t>lengte van het DNA van de stamvader dat terug te vinden is in zijn nakomelingen neemt echter af bij elke generatie</a:t>
            </a:r>
            <a:r>
              <a:rPr lang="nl-NL" b="1" dirty="0" smtClean="0">
                <a:solidFill>
                  <a:srgbClr val="444431"/>
                </a:solidFill>
                <a:latin typeface="Verdana" panose="020B060403050404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nl-NL" dirty="0">
              <a:solidFill>
                <a:srgbClr val="444431"/>
              </a:solidFill>
              <a:latin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nl-NL" dirty="0" smtClean="0">
                <a:solidFill>
                  <a:srgbClr val="444431"/>
                </a:solidFill>
                <a:latin typeface="Verdana" panose="020B0604030504040204" pitchFamily="34" charset="0"/>
              </a:rPr>
              <a:t>Door </a:t>
            </a:r>
            <a:r>
              <a:rPr lang="nl-NL" dirty="0">
                <a:solidFill>
                  <a:srgbClr val="444431"/>
                </a:solidFill>
                <a:latin typeface="Verdana" panose="020B0604030504040204" pitchFamily="34" charset="0"/>
              </a:rPr>
              <a:t>deze versnippering van het DNA kan na een aantal generaties het DNA van de stamvader zelfs geheel verdwijnen.</a:t>
            </a:r>
            <a:endParaRPr lang="nl-NL" b="0" i="0" dirty="0">
              <a:solidFill>
                <a:srgbClr val="444431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251520" y="188640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smtClean="0"/>
              <a:t>Versnippering van het DNA van de stamvader</a:t>
            </a: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278084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1043608" y="764704"/>
            <a:ext cx="6912768" cy="387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nl-NL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De praktijk van ons</a:t>
            </a:r>
          </a:p>
          <a:p>
            <a:pPr algn="ctr">
              <a:lnSpc>
                <a:spcPct val="200000"/>
              </a:lnSpc>
            </a:pPr>
            <a:r>
              <a:rPr lang="nl-NL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DNA-onderzoek</a:t>
            </a:r>
          </a:p>
        </p:txBody>
      </p:sp>
    </p:spTree>
    <p:extLst>
      <p:ext uri="{BB962C8B-B14F-4D97-AF65-F5344CB8AC3E}">
        <p14:creationId xmlns:p14="http://schemas.microsoft.com/office/powerpoint/2010/main" val="20864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3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92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32221"/>
          </a:xfrm>
          <a:prstGeom prst="rect">
            <a:avLst/>
          </a:prstGeom>
        </p:spPr>
      </p:pic>
      <p:cxnSp>
        <p:nvCxnSpPr>
          <p:cNvPr id="5" name="Rechte verbindingslijn 4"/>
          <p:cNvCxnSpPr/>
          <p:nvPr/>
        </p:nvCxnSpPr>
        <p:spPr>
          <a:xfrm>
            <a:off x="2267744" y="5085184"/>
            <a:ext cx="468052" cy="82809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/>
          <p:cNvCxnSpPr/>
          <p:nvPr/>
        </p:nvCxnSpPr>
        <p:spPr>
          <a:xfrm flipH="1" flipV="1">
            <a:off x="3275856" y="3154768"/>
            <a:ext cx="1008112" cy="193041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/>
          <p:cNvCxnSpPr/>
          <p:nvPr/>
        </p:nvCxnSpPr>
        <p:spPr>
          <a:xfrm flipH="1">
            <a:off x="2267744" y="3154768"/>
            <a:ext cx="1008112" cy="193041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832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32221"/>
          </a:xfrm>
          <a:prstGeom prst="rect">
            <a:avLst/>
          </a:prstGeom>
        </p:spPr>
      </p:pic>
      <p:cxnSp>
        <p:nvCxnSpPr>
          <p:cNvPr id="4" name="Rechte verbindingslijn 3"/>
          <p:cNvCxnSpPr/>
          <p:nvPr/>
        </p:nvCxnSpPr>
        <p:spPr>
          <a:xfrm flipH="1">
            <a:off x="3331486" y="4113076"/>
            <a:ext cx="412422" cy="93610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chte verbindingslijn 4"/>
          <p:cNvCxnSpPr/>
          <p:nvPr/>
        </p:nvCxnSpPr>
        <p:spPr>
          <a:xfrm>
            <a:off x="3331486" y="3176972"/>
            <a:ext cx="412422" cy="93610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5"/>
          <p:cNvCxnSpPr/>
          <p:nvPr/>
        </p:nvCxnSpPr>
        <p:spPr>
          <a:xfrm flipH="1">
            <a:off x="4788024" y="4113076"/>
            <a:ext cx="900100" cy="187220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6"/>
          <p:cNvCxnSpPr/>
          <p:nvPr/>
        </p:nvCxnSpPr>
        <p:spPr>
          <a:xfrm flipH="1">
            <a:off x="3331486" y="260648"/>
            <a:ext cx="1384530" cy="284184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/>
          <p:cNvCxnSpPr/>
          <p:nvPr/>
        </p:nvCxnSpPr>
        <p:spPr>
          <a:xfrm>
            <a:off x="4716016" y="2204864"/>
            <a:ext cx="972108" cy="190821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/>
          <p:cNvCxnSpPr/>
          <p:nvPr/>
        </p:nvCxnSpPr>
        <p:spPr>
          <a:xfrm flipH="1">
            <a:off x="4716016" y="1232756"/>
            <a:ext cx="468052" cy="97210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/>
          <p:cNvCxnSpPr/>
          <p:nvPr/>
        </p:nvCxnSpPr>
        <p:spPr>
          <a:xfrm>
            <a:off x="4716016" y="260648"/>
            <a:ext cx="468052" cy="97210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/>
          <p:cNvCxnSpPr/>
          <p:nvPr/>
        </p:nvCxnSpPr>
        <p:spPr>
          <a:xfrm>
            <a:off x="3347864" y="5049180"/>
            <a:ext cx="396044" cy="93610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al 21"/>
          <p:cNvSpPr/>
          <p:nvPr/>
        </p:nvSpPr>
        <p:spPr>
          <a:xfrm>
            <a:off x="4608004" y="5897512"/>
            <a:ext cx="288032" cy="25202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Ovaal 22"/>
          <p:cNvSpPr/>
          <p:nvPr/>
        </p:nvSpPr>
        <p:spPr>
          <a:xfrm>
            <a:off x="3599892" y="5859270"/>
            <a:ext cx="288032" cy="25202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271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7" y="13556"/>
            <a:ext cx="9144000" cy="6932221"/>
          </a:xfrm>
          <a:prstGeom prst="rect">
            <a:avLst/>
          </a:prstGeom>
        </p:spPr>
      </p:pic>
      <p:cxnSp>
        <p:nvCxnSpPr>
          <p:cNvPr id="4" name="Rechte verbindingslijn 3"/>
          <p:cNvCxnSpPr/>
          <p:nvPr/>
        </p:nvCxnSpPr>
        <p:spPr>
          <a:xfrm flipH="1">
            <a:off x="3331486" y="4113076"/>
            <a:ext cx="412422" cy="93610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chte verbindingslijn 4"/>
          <p:cNvCxnSpPr/>
          <p:nvPr/>
        </p:nvCxnSpPr>
        <p:spPr>
          <a:xfrm>
            <a:off x="3331486" y="3176972"/>
            <a:ext cx="412422" cy="93610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6"/>
          <p:cNvCxnSpPr/>
          <p:nvPr/>
        </p:nvCxnSpPr>
        <p:spPr>
          <a:xfrm flipH="1">
            <a:off x="3331486" y="260648"/>
            <a:ext cx="1384530" cy="284184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/>
          <p:cNvCxnSpPr/>
          <p:nvPr/>
        </p:nvCxnSpPr>
        <p:spPr>
          <a:xfrm>
            <a:off x="4716016" y="2204864"/>
            <a:ext cx="540060" cy="97210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/>
          <p:cNvCxnSpPr/>
          <p:nvPr/>
        </p:nvCxnSpPr>
        <p:spPr>
          <a:xfrm flipH="1">
            <a:off x="4716016" y="1232756"/>
            <a:ext cx="468052" cy="97210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/>
          <p:cNvCxnSpPr/>
          <p:nvPr/>
        </p:nvCxnSpPr>
        <p:spPr>
          <a:xfrm>
            <a:off x="4716016" y="260648"/>
            <a:ext cx="468052" cy="97210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/>
          <p:cNvCxnSpPr/>
          <p:nvPr/>
        </p:nvCxnSpPr>
        <p:spPr>
          <a:xfrm>
            <a:off x="3347864" y="5049180"/>
            <a:ext cx="396044" cy="93610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al 21"/>
          <p:cNvSpPr/>
          <p:nvPr/>
        </p:nvSpPr>
        <p:spPr>
          <a:xfrm>
            <a:off x="4608004" y="5897512"/>
            <a:ext cx="288032" cy="25202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Ovaal 22"/>
          <p:cNvSpPr/>
          <p:nvPr/>
        </p:nvSpPr>
        <p:spPr>
          <a:xfrm>
            <a:off x="3599892" y="5859270"/>
            <a:ext cx="288032" cy="25202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2" name="Rechte verbindingslijn 11"/>
          <p:cNvCxnSpPr/>
          <p:nvPr/>
        </p:nvCxnSpPr>
        <p:spPr>
          <a:xfrm flipH="1">
            <a:off x="5400092" y="3429000"/>
            <a:ext cx="180020" cy="54006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/>
          <p:cNvCxnSpPr/>
          <p:nvPr/>
        </p:nvCxnSpPr>
        <p:spPr>
          <a:xfrm>
            <a:off x="5184068" y="3645024"/>
            <a:ext cx="612068" cy="5400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chte verbindingslijn met pijl 23"/>
          <p:cNvCxnSpPr/>
          <p:nvPr/>
        </p:nvCxnSpPr>
        <p:spPr>
          <a:xfrm flipH="1">
            <a:off x="5831886" y="2690918"/>
            <a:ext cx="1620434" cy="127814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kstvak 30"/>
          <p:cNvSpPr txBox="1"/>
          <p:nvPr/>
        </p:nvSpPr>
        <p:spPr>
          <a:xfrm>
            <a:off x="7308304" y="2170601"/>
            <a:ext cx="1512168" cy="92333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 smtClean="0"/>
              <a:t>Koekoeksjong</a:t>
            </a:r>
          </a:p>
          <a:p>
            <a:r>
              <a:rPr lang="nl-NL" dirty="0" smtClean="0"/>
              <a:t>Vondeling</a:t>
            </a:r>
          </a:p>
          <a:p>
            <a:r>
              <a:rPr lang="nl-NL" dirty="0" smtClean="0"/>
              <a:t>Adoptie</a:t>
            </a:r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8208150" y="3346829"/>
            <a:ext cx="828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hlinkClick r:id="rId3"/>
              </a:rPr>
              <a:t>Annie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7896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683568" y="315813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/>
              <a:t>Wat willen wij bewijzen met ons DNA-onderzoek?</a:t>
            </a:r>
          </a:p>
          <a:p>
            <a:endParaRPr lang="nl-NL" sz="2400" b="1" dirty="0"/>
          </a:p>
          <a:p>
            <a:r>
              <a:rPr lang="nl-NL" sz="2400" b="1" dirty="0" smtClean="0"/>
              <a:t>1) </a:t>
            </a:r>
            <a:r>
              <a:rPr lang="nl-NL" sz="2400" dirty="0" smtClean="0"/>
              <a:t>Bewijzen dat elke stamvader werkelijk heeft bestaan.</a:t>
            </a:r>
            <a:endParaRPr lang="nl-NL" sz="2400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808820"/>
            <a:ext cx="8663010" cy="35951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kstvak 5"/>
          <p:cNvSpPr txBox="1"/>
          <p:nvPr/>
        </p:nvSpPr>
        <p:spPr>
          <a:xfrm>
            <a:off x="683568" y="5841268"/>
            <a:ext cx="8663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/>
              <a:t>2) </a:t>
            </a:r>
            <a:r>
              <a:rPr lang="nl-NL" sz="2400" dirty="0" smtClean="0"/>
              <a:t>Vooral bewijzen dat we allemaal familie van elkaar zijn.</a:t>
            </a: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299754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625"/>
            <a:ext cx="9144000" cy="6048375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179512" y="152636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/>
              <a:t>Zes specifieke nakomelingen waren bereid DNA af te staan</a:t>
            </a:r>
            <a:endParaRPr lang="nl-NL" b="1" dirty="0"/>
          </a:p>
        </p:txBody>
      </p:sp>
    </p:spTree>
    <p:extLst>
      <p:ext uri="{BB962C8B-B14F-4D97-AF65-F5344CB8AC3E}">
        <p14:creationId xmlns:p14="http://schemas.microsoft.com/office/powerpoint/2010/main" val="425321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323528" y="332656"/>
            <a:ext cx="85689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/>
              <a:t>DNA-onderzoek </a:t>
            </a:r>
            <a:r>
              <a:rPr lang="nl-NL" sz="2800" b="1" dirty="0" err="1" smtClean="0"/>
              <a:t>FamilyTreeDNA</a:t>
            </a:r>
            <a:r>
              <a:rPr lang="nl-NL" sz="2800" b="1" dirty="0" smtClean="0"/>
              <a:t> (FTDNA) te Houston</a:t>
            </a:r>
            <a:r>
              <a:rPr lang="nl-NL" sz="2800" dirty="0" smtClean="0"/>
              <a:t>.</a:t>
            </a:r>
          </a:p>
          <a:p>
            <a:endParaRPr lang="nl-NL" sz="2800" dirty="0"/>
          </a:p>
          <a:p>
            <a:endParaRPr lang="nl-NL" sz="2800" dirty="0"/>
          </a:p>
        </p:txBody>
      </p:sp>
      <p:sp>
        <p:nvSpPr>
          <p:cNvPr id="3" name="Tekstvak 2"/>
          <p:cNvSpPr txBox="1"/>
          <p:nvPr/>
        </p:nvSpPr>
        <p:spPr>
          <a:xfrm>
            <a:off x="395536" y="4936519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4572000" y="1235132"/>
            <a:ext cx="446449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 smtClean="0"/>
              <a:t>Zes specifieke familieleden waren bereid voor het onderzoek hun DNA af te staan.</a:t>
            </a:r>
            <a:endParaRPr lang="nl-NL" sz="2000" dirty="0"/>
          </a:p>
          <a:p>
            <a:endParaRPr lang="nl-NL" dirty="0"/>
          </a:p>
        </p:txBody>
      </p:sp>
      <p:sp>
        <p:nvSpPr>
          <p:cNvPr id="7" name="Tekstvak 6"/>
          <p:cNvSpPr txBox="1"/>
          <p:nvPr/>
        </p:nvSpPr>
        <p:spPr>
          <a:xfrm>
            <a:off x="337894" y="5273913"/>
            <a:ext cx="51702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 smtClean="0"/>
              <a:t>Het bestuur van de vereniging organiseerde en verzamelde het DNA, anonimiseerde de deelnemers en verzond de testkits naar FTDNA.</a:t>
            </a:r>
            <a:endParaRPr lang="nl-NL" sz="2000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356396"/>
            <a:ext cx="4032448" cy="2314343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031" y="2712460"/>
            <a:ext cx="2765929" cy="390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84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97" y="1448780"/>
            <a:ext cx="8272464" cy="4108657"/>
          </a:xfrm>
          <a:prstGeom prst="rect">
            <a:avLst/>
          </a:prstGeom>
        </p:spPr>
      </p:pic>
      <p:sp>
        <p:nvSpPr>
          <p:cNvPr id="3" name="PIJL-OMLAAG 2"/>
          <p:cNvSpPr/>
          <p:nvPr/>
        </p:nvSpPr>
        <p:spPr>
          <a:xfrm rot="7871184">
            <a:off x="1666705" y="4280415"/>
            <a:ext cx="279027" cy="10170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5" name="Rechte verbindingslijn 4"/>
          <p:cNvCxnSpPr/>
          <p:nvPr/>
        </p:nvCxnSpPr>
        <p:spPr>
          <a:xfrm>
            <a:off x="811660" y="4365104"/>
            <a:ext cx="61206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vak 7"/>
          <p:cNvSpPr txBox="1"/>
          <p:nvPr/>
        </p:nvSpPr>
        <p:spPr>
          <a:xfrm>
            <a:off x="439997" y="512676"/>
            <a:ext cx="7156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FTDNA stelde onze vereniging een deel van hun website ter beschikking voor ons DNA-onderzoek. </a:t>
            </a:r>
            <a:endParaRPr lang="nl-NL" dirty="0"/>
          </a:p>
        </p:txBody>
      </p:sp>
      <p:sp>
        <p:nvSpPr>
          <p:cNvPr id="9" name="Tekstvak 8"/>
          <p:cNvSpPr txBox="1"/>
          <p:nvPr/>
        </p:nvSpPr>
        <p:spPr>
          <a:xfrm>
            <a:off x="439997" y="5913276"/>
            <a:ext cx="8380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Door onze vereniging is het hoe en waarom van ons DNA-onderzoek ingevuld.</a:t>
            </a:r>
          </a:p>
          <a:p>
            <a:r>
              <a:rPr lang="nl-NL" dirty="0" smtClean="0"/>
              <a:t>FTDNA publiceerde hier de resultaten van </a:t>
            </a:r>
            <a:r>
              <a:rPr lang="nl-NL" smtClean="0"/>
              <a:t>het onderzoek.</a:t>
            </a:r>
            <a:endParaRPr lang="nl-NL" dirty="0"/>
          </a:p>
        </p:txBody>
      </p:sp>
      <p:sp>
        <p:nvSpPr>
          <p:cNvPr id="4" name="Rechthoek 3"/>
          <p:cNvSpPr/>
          <p:nvPr/>
        </p:nvSpPr>
        <p:spPr>
          <a:xfrm>
            <a:off x="2013639" y="2967335"/>
            <a:ext cx="51167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Typ hier uw tekst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7920373" y="6374941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hlinkClick r:id="rId3"/>
              </a:rPr>
              <a:t>Go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2296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/>
        </p:nvSpPr>
        <p:spPr>
          <a:xfrm>
            <a:off x="878729" y="224644"/>
            <a:ext cx="75665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En wat zijn de resultaten?</a:t>
            </a:r>
            <a:endParaRPr lang="nl-N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80" y="2240868"/>
            <a:ext cx="8759304" cy="342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71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12628"/>
            <a:ext cx="6394746" cy="4072504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1547664" y="332656"/>
            <a:ext cx="1260140" cy="38779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l-NL" sz="2400" dirty="0" smtClean="0"/>
          </a:p>
          <a:p>
            <a:endParaRPr lang="nl-NL" dirty="0"/>
          </a:p>
          <a:p>
            <a:r>
              <a:rPr lang="nl-NL" dirty="0" smtClean="0"/>
              <a:t/>
            </a:r>
            <a:br>
              <a:rPr lang="nl-NL" dirty="0" smtClean="0"/>
            </a:br>
            <a:endParaRPr lang="nl-NL" dirty="0" smtClean="0"/>
          </a:p>
          <a:p>
            <a:endParaRPr lang="nl-NL" sz="2400" dirty="0"/>
          </a:p>
          <a:p>
            <a:endParaRPr lang="nl-NL" sz="2400" dirty="0" smtClean="0"/>
          </a:p>
          <a:p>
            <a:pPr algn="r"/>
            <a:r>
              <a:rPr lang="nl-NL" sz="2400" dirty="0" smtClean="0"/>
              <a:t>Jan</a:t>
            </a:r>
          </a:p>
          <a:p>
            <a:pPr algn="r"/>
            <a:r>
              <a:rPr lang="nl-NL" sz="2400" dirty="0" smtClean="0"/>
              <a:t>Kees</a:t>
            </a:r>
          </a:p>
          <a:p>
            <a:pPr algn="r"/>
            <a:endParaRPr lang="nl-NL" sz="2400" dirty="0"/>
          </a:p>
          <a:p>
            <a:pPr algn="r"/>
            <a:r>
              <a:rPr lang="nl-NL" sz="2400" dirty="0" smtClean="0"/>
              <a:t>Piet</a:t>
            </a:r>
          </a:p>
          <a:p>
            <a:pPr algn="r"/>
            <a:r>
              <a:rPr lang="nl-NL" sz="2400" dirty="0" smtClean="0"/>
              <a:t>Klaas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251520" y="4905164"/>
            <a:ext cx="8568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/>
              <a:t>Short </a:t>
            </a:r>
            <a:r>
              <a:rPr lang="nl-NL" sz="2400" b="1" dirty="0" err="1" smtClean="0"/>
              <a:t>Repeat</a:t>
            </a:r>
            <a:r>
              <a:rPr lang="nl-NL" sz="2400" b="1" dirty="0" smtClean="0"/>
              <a:t> Segment (SNP)</a:t>
            </a:r>
          </a:p>
          <a:p>
            <a:r>
              <a:rPr lang="nl-NL" sz="2400" dirty="0" smtClean="0"/>
              <a:t>De tabel geeft aan het aantal herhalingen van het DNA-segment (DYS) op locatie (getal) voor diverse familieleden. </a:t>
            </a:r>
          </a:p>
          <a:p>
            <a:r>
              <a:rPr lang="nl-NL" sz="2400" dirty="0" smtClean="0"/>
              <a:t>Getest is op </a:t>
            </a:r>
            <a:r>
              <a:rPr lang="nl-NL" sz="2400" smtClean="0"/>
              <a:t>37 markers.</a:t>
            </a:r>
            <a:endParaRPr lang="nl-NL" sz="2400" dirty="0" smtClean="0"/>
          </a:p>
        </p:txBody>
      </p:sp>
    </p:spTree>
    <p:extLst>
      <p:ext uri="{BB962C8B-B14F-4D97-AF65-F5344CB8AC3E}">
        <p14:creationId xmlns:p14="http://schemas.microsoft.com/office/powerpoint/2010/main" val="98091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0" y="261404"/>
            <a:ext cx="8281906" cy="6335948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717" y="3248980"/>
            <a:ext cx="7977552" cy="104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75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4479642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nl-NL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7" y="368660"/>
            <a:ext cx="5040560" cy="20918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kstvak 3"/>
          <p:cNvSpPr txBox="1"/>
          <p:nvPr/>
        </p:nvSpPr>
        <p:spPr>
          <a:xfrm>
            <a:off x="1043608" y="3176972"/>
            <a:ext cx="77768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smtClean="0"/>
              <a:t>Uit de resultaten blijkt: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 smtClean="0"/>
              <a:t>1 en 2 zijn verwant, dus Arien correct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 smtClean="0"/>
              <a:t>3 en 4 zijn verwant, dus Stamvader correct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 smtClean="0"/>
              <a:t>5 en 6 zijn verwant, dus </a:t>
            </a:r>
            <a:r>
              <a:rPr lang="nl-NL" sz="3200" dirty="0" err="1" smtClean="0"/>
              <a:t>Dierick</a:t>
            </a:r>
            <a:r>
              <a:rPr lang="nl-NL" sz="3200" dirty="0" smtClean="0"/>
              <a:t> correct</a:t>
            </a:r>
          </a:p>
          <a:p>
            <a:r>
              <a:rPr lang="nl-NL" sz="3200" dirty="0" smtClean="0"/>
              <a:t> </a:t>
            </a: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3135480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4479642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nl-NL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7" y="1337167"/>
            <a:ext cx="5040560" cy="20918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kstvak 3"/>
          <p:cNvSpPr txBox="1"/>
          <p:nvPr/>
        </p:nvSpPr>
        <p:spPr>
          <a:xfrm>
            <a:off x="863588" y="3694380"/>
            <a:ext cx="77768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smtClean="0"/>
              <a:t>Zijn de afstammelingen uit de </a:t>
            </a:r>
            <a:r>
              <a:rPr lang="nl-NL" sz="3200" u="sng" dirty="0" smtClean="0"/>
              <a:t>verschillende</a:t>
            </a:r>
            <a:r>
              <a:rPr lang="nl-NL" sz="3200" dirty="0" smtClean="0"/>
              <a:t> stammen aan elkaar verwant?</a:t>
            </a:r>
          </a:p>
          <a:p>
            <a:endParaRPr lang="nl-NL" sz="3200" dirty="0"/>
          </a:p>
          <a:p>
            <a:r>
              <a:rPr lang="nl-NL" sz="3200" dirty="0" smtClean="0"/>
              <a:t>Mogen we de stammen aan elkaar knopen?</a:t>
            </a:r>
          </a:p>
          <a:p>
            <a:endParaRPr lang="nl-NL" sz="3200" dirty="0" smtClean="0"/>
          </a:p>
          <a:p>
            <a:r>
              <a:rPr lang="nl-NL" sz="3200" dirty="0" smtClean="0"/>
              <a:t>Zijn we één grote familie?</a:t>
            </a:r>
          </a:p>
        </p:txBody>
      </p:sp>
      <p:sp>
        <p:nvSpPr>
          <p:cNvPr id="6" name="Rechthoek 5"/>
          <p:cNvSpPr/>
          <p:nvPr/>
        </p:nvSpPr>
        <p:spPr>
          <a:xfrm>
            <a:off x="287524" y="188640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l-NL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</a:rPr>
              <a:t>En </a:t>
            </a:r>
            <a:r>
              <a:rPr lang="nl-NL" sz="54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</a:rPr>
              <a:t>nu wordt het spannend</a:t>
            </a:r>
            <a:endParaRPr lang="nl-NL" sz="5400" b="1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28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76" y="260648"/>
            <a:ext cx="5857875" cy="4610100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1547664" y="5257562"/>
            <a:ext cx="716479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 smtClean="0"/>
              <a:t>Conclusie:</a:t>
            </a:r>
          </a:p>
          <a:p>
            <a:r>
              <a:rPr lang="nl-NL" sz="2000" b="1" dirty="0" smtClean="0"/>
              <a:t>Alle leden van de Arien en de </a:t>
            </a:r>
            <a:r>
              <a:rPr lang="nl-NL" sz="2000" b="1" dirty="0" err="1" smtClean="0"/>
              <a:t>Dierick</a:t>
            </a:r>
            <a:r>
              <a:rPr lang="nl-NL" sz="2000" b="1" dirty="0" smtClean="0"/>
              <a:t> stam zijn verwanten</a:t>
            </a:r>
          </a:p>
          <a:p>
            <a:r>
              <a:rPr lang="nl-NL" sz="2000" dirty="0" smtClean="0"/>
              <a:t>Huiswerk:</a:t>
            </a:r>
          </a:p>
          <a:p>
            <a:r>
              <a:rPr lang="nl-NL" sz="2000" dirty="0" smtClean="0"/>
              <a:t>Stam van Arien en </a:t>
            </a:r>
            <a:r>
              <a:rPr lang="nl-NL" sz="2000" dirty="0" err="1" smtClean="0"/>
              <a:t>Dierick</a:t>
            </a:r>
            <a:r>
              <a:rPr lang="nl-NL" sz="2000" dirty="0" smtClean="0"/>
              <a:t> stam samenvoegen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486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69" y="1221271"/>
            <a:ext cx="7655755" cy="5268069"/>
          </a:xfrm>
          <a:prstGeom prst="rect">
            <a:avLst/>
          </a:prstGeom>
        </p:spPr>
      </p:pic>
      <p:sp>
        <p:nvSpPr>
          <p:cNvPr id="3" name="Rechthoek 2"/>
          <p:cNvSpPr/>
          <p:nvPr/>
        </p:nvSpPr>
        <p:spPr>
          <a:xfrm>
            <a:off x="-612068" y="11663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nl-NL" sz="54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</a:rPr>
              <a:t>Helaas</a:t>
            </a:r>
            <a:endParaRPr lang="nl-NL" sz="5400" b="1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9775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431540" y="404664"/>
            <a:ext cx="576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/>
              <a:t>Bevestigd in de Haplogroep?</a:t>
            </a:r>
            <a:endParaRPr lang="nl-NL" sz="2800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540" y="1412776"/>
            <a:ext cx="8398254" cy="4500500"/>
          </a:xfrm>
          <a:prstGeom prst="rect">
            <a:avLst/>
          </a:prstGeom>
        </p:spPr>
      </p:pic>
      <p:sp>
        <p:nvSpPr>
          <p:cNvPr id="6" name="Afgeronde rechthoek 5"/>
          <p:cNvSpPr/>
          <p:nvPr/>
        </p:nvSpPr>
        <p:spPr>
          <a:xfrm>
            <a:off x="6048164" y="800708"/>
            <a:ext cx="1656184" cy="5616624"/>
          </a:xfrm>
          <a:prstGeom prst="roundRect">
            <a:avLst/>
          </a:prstGeom>
          <a:solidFill>
            <a:schemeClr val="tx1"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9569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821388"/>
            <a:ext cx="9144000" cy="6027992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323528" y="152636"/>
            <a:ext cx="8316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/>
              <a:t>R1b - R-M269 </a:t>
            </a:r>
            <a:r>
              <a:rPr lang="nl-NL" sz="2800" dirty="0" smtClean="0"/>
              <a:t> is de </a:t>
            </a:r>
            <a:r>
              <a:rPr lang="nl-NL" sz="2800" dirty="0" err="1" smtClean="0"/>
              <a:t>Haplo</a:t>
            </a:r>
            <a:r>
              <a:rPr lang="nl-NL" sz="2800" dirty="0" smtClean="0"/>
              <a:t> </a:t>
            </a:r>
            <a:r>
              <a:rPr lang="nl-NL" sz="2800" dirty="0" err="1" smtClean="0"/>
              <a:t>group</a:t>
            </a:r>
            <a:r>
              <a:rPr lang="nl-NL" sz="2800" dirty="0" smtClean="0"/>
              <a:t> van Stamvader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364723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323528" y="152636"/>
            <a:ext cx="8316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/>
              <a:t>I1 - I-M253 </a:t>
            </a:r>
            <a:r>
              <a:rPr lang="nl-NL" sz="2800" dirty="0" smtClean="0"/>
              <a:t> is de </a:t>
            </a:r>
            <a:r>
              <a:rPr lang="nl-NL" sz="2800" dirty="0" err="1" smtClean="0"/>
              <a:t>Haplo</a:t>
            </a:r>
            <a:r>
              <a:rPr lang="nl-NL" sz="2800" dirty="0" smtClean="0"/>
              <a:t> </a:t>
            </a:r>
            <a:r>
              <a:rPr lang="nl-NL" sz="2800" dirty="0" err="1" smtClean="0"/>
              <a:t>group</a:t>
            </a:r>
            <a:r>
              <a:rPr lang="nl-NL" sz="2800" dirty="0" smtClean="0"/>
              <a:t> van Arien / </a:t>
            </a:r>
            <a:r>
              <a:rPr lang="nl-NL" sz="2800" dirty="0" err="1" smtClean="0"/>
              <a:t>Dierick</a:t>
            </a:r>
            <a:endParaRPr lang="nl-NL" sz="28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0708"/>
            <a:ext cx="9144000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67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36" y="3897052"/>
            <a:ext cx="8568444" cy="1635572"/>
          </a:xfrm>
          <a:prstGeom prst="rect">
            <a:avLst/>
          </a:prstGeom>
        </p:spPr>
      </p:pic>
      <p:cxnSp>
        <p:nvCxnSpPr>
          <p:cNvPr id="11" name="Rechte verbindingslijn 10"/>
          <p:cNvCxnSpPr/>
          <p:nvPr/>
        </p:nvCxnSpPr>
        <p:spPr>
          <a:xfrm>
            <a:off x="863588" y="5265204"/>
            <a:ext cx="208823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/>
          <p:cNvCxnSpPr/>
          <p:nvPr/>
        </p:nvCxnSpPr>
        <p:spPr>
          <a:xfrm>
            <a:off x="863588" y="4509120"/>
            <a:ext cx="208823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Afbeelding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36" y="5538639"/>
            <a:ext cx="8568444" cy="965298"/>
          </a:xfrm>
          <a:prstGeom prst="rect">
            <a:avLst/>
          </a:prstGeom>
        </p:spPr>
      </p:pic>
      <p:cxnSp>
        <p:nvCxnSpPr>
          <p:cNvPr id="13" name="Rechte verbindingslijn 12"/>
          <p:cNvCxnSpPr/>
          <p:nvPr/>
        </p:nvCxnSpPr>
        <p:spPr>
          <a:xfrm>
            <a:off x="1115616" y="6453336"/>
            <a:ext cx="198022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Afbeelding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052" y="1376772"/>
            <a:ext cx="3780420" cy="1546536"/>
          </a:xfrm>
          <a:prstGeom prst="rect">
            <a:avLst/>
          </a:prstGeom>
        </p:spPr>
      </p:pic>
      <p:sp>
        <p:nvSpPr>
          <p:cNvPr id="19" name="Tekstvak 18"/>
          <p:cNvSpPr txBox="1"/>
          <p:nvPr/>
        </p:nvSpPr>
        <p:spPr>
          <a:xfrm>
            <a:off x="251520" y="3147355"/>
            <a:ext cx="8748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smtClean="0"/>
              <a:t>Emigrantenlijst van teuten van Pelt naar de Noordelijke Nederlanden</a:t>
            </a:r>
            <a:endParaRPr lang="nl-NL" sz="2400" dirty="0"/>
          </a:p>
        </p:txBody>
      </p:sp>
      <p:sp>
        <p:nvSpPr>
          <p:cNvPr id="4" name="Tekstvak 3"/>
          <p:cNvSpPr txBox="1"/>
          <p:nvPr/>
        </p:nvSpPr>
        <p:spPr>
          <a:xfrm>
            <a:off x="251520" y="296652"/>
            <a:ext cx="8640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i="1" dirty="0" smtClean="0"/>
              <a:t>En toch zijn we één familie</a:t>
            </a:r>
            <a:endParaRPr lang="nl-NL" sz="4400" b="1" i="1" dirty="0"/>
          </a:p>
        </p:txBody>
      </p:sp>
    </p:spTree>
    <p:extLst>
      <p:ext uri="{BB962C8B-B14F-4D97-AF65-F5344CB8AC3E}">
        <p14:creationId xmlns:p14="http://schemas.microsoft.com/office/powerpoint/2010/main" val="201411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kstvak 18"/>
          <p:cNvSpPr txBox="1"/>
          <p:nvPr/>
        </p:nvSpPr>
        <p:spPr>
          <a:xfrm>
            <a:off x="288032" y="1196752"/>
            <a:ext cx="87484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2400" dirty="0" smtClean="0"/>
          </a:p>
          <a:p>
            <a:r>
              <a:rPr lang="nl-NL" sz="2400" dirty="0" smtClean="0"/>
              <a:t>Archiefonderzoek studente </a:t>
            </a:r>
            <a:r>
              <a:rPr lang="nl-NL" sz="2400" dirty="0" err="1" smtClean="0"/>
              <a:t>Leni</a:t>
            </a:r>
            <a:r>
              <a:rPr lang="nl-NL" sz="2400" dirty="0" smtClean="0"/>
              <a:t> </a:t>
            </a:r>
            <a:r>
              <a:rPr lang="nl-NL" sz="2400" dirty="0" err="1" smtClean="0"/>
              <a:t>Thiers</a:t>
            </a:r>
            <a:r>
              <a:rPr lang="nl-NL" sz="2400" dirty="0" smtClean="0"/>
              <a:t> in 2004</a:t>
            </a:r>
          </a:p>
          <a:p>
            <a:r>
              <a:rPr lang="nl-NL" sz="2400" dirty="0" smtClean="0"/>
              <a:t>Zij vond o.a. in het Rolregister van 15 februari 1554:</a:t>
            </a:r>
          </a:p>
          <a:p>
            <a:endParaRPr lang="nl-NL" sz="2400" dirty="0"/>
          </a:p>
          <a:p>
            <a:pPr lvl="1"/>
            <a:r>
              <a:rPr lang="nl-NL" sz="2400" i="1" dirty="0"/>
              <a:t>Heyn </a:t>
            </a:r>
            <a:r>
              <a:rPr lang="nl-NL" sz="2400" i="1" dirty="0" err="1"/>
              <a:t>Strodeckers</a:t>
            </a:r>
            <a:r>
              <a:rPr lang="nl-NL" sz="2400" i="1" dirty="0"/>
              <a:t> is </a:t>
            </a:r>
            <a:r>
              <a:rPr lang="nl-NL" sz="3200" b="1" i="1" dirty="0" err="1"/>
              <a:t>mombar</a:t>
            </a:r>
            <a:r>
              <a:rPr lang="nl-NL" sz="2400" i="1" dirty="0"/>
              <a:t> van Peter </a:t>
            </a:r>
            <a:r>
              <a:rPr lang="nl-NL" sz="2400" i="1" dirty="0" err="1"/>
              <a:t>Byvoets</a:t>
            </a:r>
            <a:r>
              <a:rPr lang="nl-NL" sz="2400" i="1" dirty="0"/>
              <a:t>, wat op een verwantschap tussen beiden wijst. Het </a:t>
            </a:r>
            <a:r>
              <a:rPr lang="nl-NL" sz="2400" i="1" dirty="0" err="1"/>
              <a:t>mombarschap</a:t>
            </a:r>
            <a:r>
              <a:rPr lang="nl-NL" sz="2400" i="1" dirty="0"/>
              <a:t> werd immers meestal aan een familielid toevertrouwd. </a:t>
            </a:r>
            <a:r>
              <a:rPr lang="nl-NL" sz="2400" b="1" i="1" dirty="0"/>
              <a:t>Nader onderzoek is </a:t>
            </a:r>
            <a:r>
              <a:rPr lang="nl-NL" sz="2400" b="1" i="1" dirty="0" smtClean="0"/>
              <a:t>wenselijk</a:t>
            </a:r>
            <a:r>
              <a:rPr lang="nl-NL" sz="2400" i="1" dirty="0" smtClean="0"/>
              <a:t>.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251520" y="296652"/>
            <a:ext cx="8640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i="1" dirty="0" smtClean="0"/>
              <a:t>En toch zijn we één familie</a:t>
            </a:r>
            <a:endParaRPr lang="nl-NL" sz="4400" b="1" i="1" dirty="0"/>
          </a:p>
        </p:txBody>
      </p:sp>
      <p:sp>
        <p:nvSpPr>
          <p:cNvPr id="2" name="Rechthoek 1"/>
          <p:cNvSpPr/>
          <p:nvPr/>
        </p:nvSpPr>
        <p:spPr>
          <a:xfrm>
            <a:off x="2303748" y="5481228"/>
            <a:ext cx="62424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4400" b="1" i="1" dirty="0" smtClean="0"/>
              <a:t>Dus hoe gaan we verder ?</a:t>
            </a:r>
            <a:endParaRPr lang="nl-NL" sz="4400" b="1" i="1" dirty="0"/>
          </a:p>
        </p:txBody>
      </p:sp>
    </p:spTree>
    <p:extLst>
      <p:ext uri="{BB962C8B-B14F-4D97-AF65-F5344CB8AC3E}">
        <p14:creationId xmlns:p14="http://schemas.microsoft.com/office/powerpoint/2010/main" val="152441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ep 20"/>
          <p:cNvGrpSpPr/>
          <p:nvPr/>
        </p:nvGrpSpPr>
        <p:grpSpPr>
          <a:xfrm>
            <a:off x="1717338" y="1880828"/>
            <a:ext cx="5615343" cy="4310482"/>
            <a:chOff x="1717338" y="1048670"/>
            <a:chExt cx="5615343" cy="4310482"/>
          </a:xfrm>
        </p:grpSpPr>
        <p:pic>
          <p:nvPicPr>
            <p:cNvPr id="5" name="Afbeelding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96274">
              <a:off x="1717338" y="1844824"/>
              <a:ext cx="2848306" cy="3514328"/>
            </a:xfrm>
            <a:prstGeom prst="rect">
              <a:avLst/>
            </a:prstGeom>
          </p:spPr>
        </p:pic>
        <p:pic>
          <p:nvPicPr>
            <p:cNvPr id="6" name="Afbeelding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38549">
              <a:off x="4524741" y="1925418"/>
              <a:ext cx="2807940" cy="3373221"/>
            </a:xfrm>
            <a:prstGeom prst="rect">
              <a:avLst/>
            </a:prstGeom>
          </p:spPr>
        </p:pic>
        <p:sp>
          <p:nvSpPr>
            <p:cNvPr id="7" name="Tekstvak 6"/>
            <p:cNvSpPr txBox="1"/>
            <p:nvPr/>
          </p:nvSpPr>
          <p:spPr>
            <a:xfrm>
              <a:off x="3671900" y="1048670"/>
              <a:ext cx="25202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Stamvader 2</a:t>
              </a:r>
              <a:endParaRPr lang="nl-NL"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" name="Rechte verbindingslijn 13"/>
            <p:cNvCxnSpPr/>
            <p:nvPr/>
          </p:nvCxnSpPr>
          <p:spPr>
            <a:xfrm>
              <a:off x="4608004" y="1486920"/>
              <a:ext cx="713777" cy="7574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chte verbindingslijn 17"/>
            <p:cNvCxnSpPr/>
            <p:nvPr/>
          </p:nvCxnSpPr>
          <p:spPr>
            <a:xfrm flipV="1">
              <a:off x="3815916" y="1494683"/>
              <a:ext cx="796744" cy="74971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hthoek 21"/>
          <p:cNvSpPr/>
          <p:nvPr/>
        </p:nvSpPr>
        <p:spPr>
          <a:xfrm>
            <a:off x="0" y="8620"/>
            <a:ext cx="9144000" cy="6858000"/>
          </a:xfrm>
          <a:prstGeom prst="rect">
            <a:avLst/>
          </a:prstGeom>
          <a:solidFill>
            <a:srgbClr val="FFC000">
              <a:alpha val="28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Tekstvak 23"/>
          <p:cNvSpPr txBox="1"/>
          <p:nvPr/>
        </p:nvSpPr>
        <p:spPr>
          <a:xfrm>
            <a:off x="431540" y="692696"/>
            <a:ext cx="842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/>
              <a:t>1 - Samenvoegen van de Arien en de </a:t>
            </a:r>
            <a:r>
              <a:rPr lang="nl-NL" sz="2800" b="1" dirty="0" err="1" smtClean="0"/>
              <a:t>Dierick</a:t>
            </a:r>
            <a:r>
              <a:rPr lang="nl-NL" sz="2800" b="1" dirty="0" smtClean="0"/>
              <a:t> stamboom</a:t>
            </a:r>
            <a:endParaRPr lang="nl-NL" sz="2800" b="1" dirty="0"/>
          </a:p>
        </p:txBody>
      </p:sp>
    </p:spTree>
    <p:extLst>
      <p:ext uri="{BB962C8B-B14F-4D97-AF65-F5344CB8AC3E}">
        <p14:creationId xmlns:p14="http://schemas.microsoft.com/office/powerpoint/2010/main" val="171852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0" y="1768615"/>
            <a:ext cx="8272464" cy="4108657"/>
          </a:xfrm>
          <a:prstGeom prst="rect">
            <a:avLst/>
          </a:prstGeom>
        </p:spPr>
      </p:pic>
      <p:sp>
        <p:nvSpPr>
          <p:cNvPr id="3" name="Rechthoek 2"/>
          <p:cNvSpPr/>
          <p:nvPr/>
        </p:nvSpPr>
        <p:spPr>
          <a:xfrm>
            <a:off x="359532" y="656692"/>
            <a:ext cx="83444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800" b="1" dirty="0" smtClean="0"/>
              <a:t>2 – Handhaven DNA-onderzoek via website FTDNA  </a:t>
            </a:r>
            <a:endParaRPr lang="nl-NL" sz="2800" b="1" dirty="0"/>
          </a:p>
        </p:txBody>
      </p:sp>
    </p:spTree>
    <p:extLst>
      <p:ext uri="{BB962C8B-B14F-4D97-AF65-F5344CB8AC3E}">
        <p14:creationId xmlns:p14="http://schemas.microsoft.com/office/powerpoint/2010/main" val="110846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1007604" y="643335"/>
            <a:ext cx="37449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sz="44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</a:rPr>
              <a:t>3- maar vooral:</a:t>
            </a:r>
            <a:endParaRPr lang="nl-NL" sz="4400" b="1" dirty="0" smtClean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996550" y="1556792"/>
            <a:ext cx="79389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nl-NL" sz="3200" b="1" dirty="0" smtClean="0"/>
              <a:t>Vervolg van het archiefonderzoek in 2004 </a:t>
            </a:r>
          </a:p>
          <a:p>
            <a:pPr>
              <a:lnSpc>
                <a:spcPct val="200000"/>
              </a:lnSpc>
            </a:pPr>
            <a:r>
              <a:rPr lang="nl-NL" sz="3200" b="1" dirty="0" smtClean="0"/>
              <a:t>naar de geschiedenis van onze familie</a:t>
            </a:r>
          </a:p>
          <a:p>
            <a:pPr>
              <a:lnSpc>
                <a:spcPct val="200000"/>
              </a:lnSpc>
            </a:pPr>
            <a:r>
              <a:rPr lang="nl-NL" sz="3200" b="1" dirty="0" smtClean="0"/>
              <a:t>in de 16</a:t>
            </a:r>
            <a:r>
              <a:rPr lang="nl-NL" sz="3200" b="1" baseline="30000" dirty="0" smtClean="0"/>
              <a:t>e</a:t>
            </a:r>
            <a:r>
              <a:rPr lang="nl-NL" sz="3200" b="1" dirty="0" smtClean="0"/>
              <a:t> eeuw in Pelt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615" y="4941168"/>
            <a:ext cx="3710886" cy="154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79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863588" y="3013501"/>
            <a:ext cx="73841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sz="4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</a:rPr>
              <a:t>Met dank voor uw aandacht</a:t>
            </a:r>
          </a:p>
        </p:txBody>
      </p:sp>
    </p:spTree>
    <p:extLst>
      <p:ext uri="{BB962C8B-B14F-4D97-AF65-F5344CB8AC3E}">
        <p14:creationId xmlns:p14="http://schemas.microsoft.com/office/powerpoint/2010/main" val="138733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1532</TotalTime>
  <Words>671</Words>
  <Application>Microsoft Office PowerPoint</Application>
  <PresentationFormat>Diavoorstelling (4:3)</PresentationFormat>
  <Paragraphs>111</Paragraphs>
  <Slides>41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41</vt:i4>
      </vt:variant>
    </vt:vector>
  </HeadingPairs>
  <TitlesOfParts>
    <vt:vector size="46" baseType="lpstr">
      <vt:lpstr>Arial</vt:lpstr>
      <vt:lpstr>Calibri</vt:lpstr>
      <vt:lpstr>Calibri Light</vt:lpstr>
      <vt:lpstr>Verdana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Leo Bijvoet</dc:creator>
  <cp:lastModifiedBy>Leo Bijvoet</cp:lastModifiedBy>
  <cp:revision>145</cp:revision>
  <dcterms:created xsi:type="dcterms:W3CDTF">2019-06-01T08:16:20Z</dcterms:created>
  <dcterms:modified xsi:type="dcterms:W3CDTF">2019-09-14T07:33:19Z</dcterms:modified>
</cp:coreProperties>
</file>